
<file path=[Content_Types].xml><?xml version="1.0" encoding="utf-8"?>
<Types xmlns="http://schemas.openxmlformats.org/package/2006/content-types">
  <Default Extension="png" ContentType="image/png"/>
  <Default Extension="wdp" ContentType="image/vnd.ms-photo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6"/>
  </p:notesMasterIdLst>
  <p:sldIdLst>
    <p:sldId id="334" r:id="rId3"/>
    <p:sldId id="337" r:id="rId4"/>
    <p:sldId id="313" r:id="rId5"/>
    <p:sldId id="335" r:id="rId7"/>
    <p:sldId id="340" r:id="rId8"/>
    <p:sldId id="343" r:id="rId9"/>
    <p:sldId id="339" r:id="rId10"/>
  </p:sldIdLst>
  <p:sldSz cx="12192000" cy="6858000"/>
  <p:notesSz cx="6858000" cy="9144000"/>
  <p:embeddedFontLst>
    <p:embeddedFont>
      <p:font typeface="Agency FB" panose="020B0503020202020204" pitchFamily="34" charset="0"/>
      <p:regular r:id="rId14"/>
      <p:bold r:id="rId15"/>
      <p:bold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alibri Light" panose="020F0302020204030204" pitchFamily="34" charset="0"/>
      <p:regular r:id="rId21"/>
      <p:italic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209" autoAdjust="0"/>
    <p:restoredTop sz="94660"/>
  </p:normalViewPr>
  <p:slideViewPr>
    <p:cSldViewPr snapToGrid="0">
      <p:cViewPr varScale="1">
        <p:scale>
          <a:sx n="70" d="100"/>
          <a:sy n="70" d="100"/>
        </p:scale>
        <p:origin x="84" y="3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2" Type="http://schemas.openxmlformats.org/officeDocument/2006/relationships/font" Target="fonts/font9.fntdata"/><Relationship Id="rId21" Type="http://schemas.openxmlformats.org/officeDocument/2006/relationships/font" Target="fonts/font8.fntdata"/><Relationship Id="rId20" Type="http://schemas.openxmlformats.org/officeDocument/2006/relationships/font" Target="fonts/font7.fntdata"/><Relationship Id="rId2" Type="http://schemas.openxmlformats.org/officeDocument/2006/relationships/theme" Target="theme/theme1.xml"/><Relationship Id="rId19" Type="http://schemas.openxmlformats.org/officeDocument/2006/relationships/font" Target="fonts/font6.fntdata"/><Relationship Id="rId18" Type="http://schemas.openxmlformats.org/officeDocument/2006/relationships/font" Target="fonts/font5.fntdata"/><Relationship Id="rId17" Type="http://schemas.openxmlformats.org/officeDocument/2006/relationships/font" Target="fonts/font4.fntdata"/><Relationship Id="rId16" Type="http://schemas.openxmlformats.org/officeDocument/2006/relationships/font" Target="fonts/font3.fntdata"/><Relationship Id="rId15" Type="http://schemas.openxmlformats.org/officeDocument/2006/relationships/font" Target="fonts/font2.fntdata"/><Relationship Id="rId14" Type="http://schemas.openxmlformats.org/officeDocument/2006/relationships/font" Target="fonts/font1.fntdata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wdp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jpeg>
</file>

<file path=ppt/media/image2.wdp>
</file>

<file path=ppt/media/image3.png>
</file>

<file path=ppt/media/image4.wdp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43AA70-69D7-47B3-BE91-76447ACE49FC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D93B62-005F-442E-9684-A20A9C4A1F3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85 173 211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9048D-40F4-4640-9B08-1448C63275A8}" type="slidenum">
              <a:rPr lang="en-IN" smtClean="0"/>
            </a:fld>
            <a:endParaRPr lang="en-I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43E9F-F49D-4B1E-98BD-E3DDA943C501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5F3E7-1BEA-400B-8433-173D8D3BB38C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43E9F-F49D-4B1E-98BD-E3DDA943C501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5F3E7-1BEA-400B-8433-173D8D3BB38C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43E9F-F49D-4B1E-98BD-E3DDA943C501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5F3E7-1BEA-400B-8433-173D8D3BB38C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43E9F-F49D-4B1E-98BD-E3DDA943C501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5F3E7-1BEA-400B-8433-173D8D3BB38C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43E9F-F49D-4B1E-98BD-E3DDA943C501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5F3E7-1BEA-400B-8433-173D8D3BB38C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43E9F-F49D-4B1E-98BD-E3DDA943C501}" type="datetimeFigureOut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5F3E7-1BEA-400B-8433-173D8D3BB38C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43E9F-F49D-4B1E-98BD-E3DDA943C501}" type="datetimeFigureOut">
              <a:rPr lang="en-US" smtClean="0"/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5F3E7-1BEA-400B-8433-173D8D3BB38C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43E9F-F49D-4B1E-98BD-E3DDA943C501}" type="datetimeFigureOut">
              <a:rPr lang="en-US" smtClean="0"/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5F3E7-1BEA-400B-8433-173D8D3BB38C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43E9F-F49D-4B1E-98BD-E3DDA943C501}" type="datetimeFigureOut">
              <a:rPr lang="en-US" smtClean="0"/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5F3E7-1BEA-400B-8433-173D8D3BB38C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43E9F-F49D-4B1E-98BD-E3DDA943C501}" type="datetimeFigureOut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5F3E7-1BEA-400B-8433-173D8D3BB38C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43E9F-F49D-4B1E-98BD-E3DDA943C501}" type="datetimeFigureOut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5F3E7-1BEA-400B-8433-173D8D3BB38C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043E9F-F49D-4B1E-98BD-E3DDA943C501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35F3E7-1BEA-400B-8433-173D8D3BB38C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microsoft.com/office/2007/relationships/hdphoto" Target="../media/image4.wdp"/><Relationship Id="rId3" Type="http://schemas.openxmlformats.org/officeDocument/2006/relationships/image" Target="../media/image3.png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microsoft.com/office/2007/relationships/hdphoto" Target="../media/image4.wdp"/><Relationship Id="rId3" Type="http://schemas.openxmlformats.org/officeDocument/2006/relationships/image" Target="../media/image3.png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5.png"/><Relationship Id="rId3" Type="http://schemas.microsoft.com/office/2007/relationships/hdphoto" Target="../media/image10.wdp"/><Relationship Id="rId2" Type="http://schemas.openxmlformats.org/officeDocument/2006/relationships/image" Target="../media/image9.png"/><Relationship Id="rId1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microsoft.com/office/2007/relationships/hdphoto" Target="../media/image4.wdp"/><Relationship Id="rId3" Type="http://schemas.openxmlformats.org/officeDocument/2006/relationships/image" Target="../media/image3.png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.xml"/><Relationship Id="rId8" Type="http://schemas.openxmlformats.org/officeDocument/2006/relationships/image" Target="../media/image13.png"/><Relationship Id="rId7" Type="http://schemas.openxmlformats.org/officeDocument/2006/relationships/image" Target="../media/image12.png"/><Relationship Id="rId6" Type="http://schemas.openxmlformats.org/officeDocument/2006/relationships/image" Target="../media/image11.png"/><Relationship Id="rId5" Type="http://schemas.openxmlformats.org/officeDocument/2006/relationships/image" Target="../media/image5.png"/><Relationship Id="rId4" Type="http://schemas.microsoft.com/office/2007/relationships/hdphoto" Target="../media/image4.wdp"/><Relationship Id="rId3" Type="http://schemas.openxmlformats.org/officeDocument/2006/relationships/image" Target="../media/image3.png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image" Target="../media/image17.jpeg"/><Relationship Id="rId8" Type="http://schemas.openxmlformats.org/officeDocument/2006/relationships/image" Target="../media/image16.png"/><Relationship Id="rId7" Type="http://schemas.openxmlformats.org/officeDocument/2006/relationships/image" Target="../media/image15.jpeg"/><Relationship Id="rId6" Type="http://schemas.openxmlformats.org/officeDocument/2006/relationships/image" Target="../media/image14.jpeg"/><Relationship Id="rId5" Type="http://schemas.openxmlformats.org/officeDocument/2006/relationships/image" Target="../media/image5.png"/><Relationship Id="rId4" Type="http://schemas.microsoft.com/office/2007/relationships/hdphoto" Target="../media/image4.wdp"/><Relationship Id="rId3" Type="http://schemas.openxmlformats.org/officeDocument/2006/relationships/image" Target="../media/image3.png"/><Relationship Id="rId2" Type="http://schemas.microsoft.com/office/2007/relationships/hdphoto" Target="../media/image2.wdp"/><Relationship Id="rId10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microsoft.com/office/2007/relationships/hdphoto" Target="../media/image4.wdp"/><Relationship Id="rId3" Type="http://schemas.openxmlformats.org/officeDocument/2006/relationships/image" Target="../media/image3.png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  <a:alpha val="6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-400049" y="0"/>
            <a:ext cx="3977639" cy="6872068"/>
            <a:chOff x="-377614" y="0"/>
            <a:chExt cx="3999695" cy="6858000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1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backgroundRemoval t="0" b="100000" l="9896" r="89974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77614" y="0"/>
              <a:ext cx="3999695" cy="6858000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rgbClr val="D9C3A5">
                  <a:tint val="50000"/>
                  <a:satMod val="18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33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-58503" y="0"/>
              <a:ext cx="3474939" cy="6858000"/>
            </a:xfrm>
            <a:prstGeom prst="rect">
              <a:avLst/>
            </a:prstGeom>
          </p:spPr>
        </p:pic>
      </p:grpSp>
      <p:sp>
        <p:nvSpPr>
          <p:cNvPr id="14" name="Freeform: Shape 13"/>
          <p:cNvSpPr/>
          <p:nvPr/>
        </p:nvSpPr>
        <p:spPr>
          <a:xfrm>
            <a:off x="122720" y="2580155"/>
            <a:ext cx="3036305" cy="1725826"/>
          </a:xfrm>
          <a:custGeom>
            <a:avLst/>
            <a:gdLst>
              <a:gd name="connsiteX0" fmla="*/ 0 w 2934929"/>
              <a:gd name="connsiteY0" fmla="*/ 0 h 1917290"/>
              <a:gd name="connsiteX1" fmla="*/ 2934929 w 2934929"/>
              <a:gd name="connsiteY1" fmla="*/ 0 h 1917290"/>
              <a:gd name="connsiteX2" fmla="*/ 2934929 w 2934929"/>
              <a:gd name="connsiteY2" fmla="*/ 589449 h 1917290"/>
              <a:gd name="connsiteX3" fmla="*/ 2857509 w 2934929"/>
              <a:gd name="connsiteY3" fmla="*/ 589449 h 1917290"/>
              <a:gd name="connsiteX4" fmla="*/ 2857509 w 2934929"/>
              <a:gd name="connsiteY4" fmla="*/ 77420 h 1917290"/>
              <a:gd name="connsiteX5" fmla="*/ 77420 w 2934929"/>
              <a:gd name="connsiteY5" fmla="*/ 77420 h 1917290"/>
              <a:gd name="connsiteX6" fmla="*/ 77420 w 2934929"/>
              <a:gd name="connsiteY6" fmla="*/ 1839870 h 1917290"/>
              <a:gd name="connsiteX7" fmla="*/ 558033 w 2934929"/>
              <a:gd name="connsiteY7" fmla="*/ 1839870 h 1917290"/>
              <a:gd name="connsiteX8" fmla="*/ 558033 w 2934929"/>
              <a:gd name="connsiteY8" fmla="*/ 1917290 h 1917290"/>
              <a:gd name="connsiteX9" fmla="*/ 0 w 2934929"/>
              <a:gd name="connsiteY9" fmla="*/ 1917290 h 1917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34929" h="1917290">
                <a:moveTo>
                  <a:pt x="0" y="0"/>
                </a:moveTo>
                <a:lnTo>
                  <a:pt x="2934929" y="0"/>
                </a:lnTo>
                <a:lnTo>
                  <a:pt x="2934929" y="589449"/>
                </a:lnTo>
                <a:lnTo>
                  <a:pt x="2857509" y="589449"/>
                </a:lnTo>
                <a:lnTo>
                  <a:pt x="2857509" y="77420"/>
                </a:lnTo>
                <a:lnTo>
                  <a:pt x="77420" y="77420"/>
                </a:lnTo>
                <a:lnTo>
                  <a:pt x="77420" y="1839870"/>
                </a:lnTo>
                <a:lnTo>
                  <a:pt x="558033" y="1839870"/>
                </a:lnTo>
                <a:lnTo>
                  <a:pt x="558033" y="1917290"/>
                </a:lnTo>
                <a:lnTo>
                  <a:pt x="0" y="191729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16485" y="3112208"/>
            <a:ext cx="294254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300" b="1" spc="300" dirty="0">
                <a:solidFill>
                  <a:schemeClr val="bg1"/>
                </a:solidFill>
                <a:effectLst>
                  <a:outerShdw blurRad="1397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gency FB" panose="020B0503020202020204" pitchFamily="34" charset="0"/>
                <a:ea typeface="Roboto Black" panose="02000000000000000000" pitchFamily="2" charset="0"/>
                <a:cs typeface="Roboto Black" panose="02000000000000000000" pitchFamily="2" charset="0"/>
              </a:rPr>
              <a:t>KUET_MANJARO</a:t>
            </a:r>
            <a:endParaRPr lang="en-IN" sz="3300" b="1" spc="300" dirty="0">
              <a:solidFill>
                <a:schemeClr val="bg1"/>
              </a:solidFill>
              <a:effectLst>
                <a:outerShdw blurRad="139700" dist="38100" dir="2700000" algn="tl" rotWithShape="0">
                  <a:prstClr val="black">
                    <a:alpha val="40000"/>
                  </a:prstClr>
                </a:outerShdw>
              </a:effectLst>
              <a:latin typeface="Agency FB" panose="020B0503020202020204" pitchFamily="34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53445" y="249502"/>
            <a:ext cx="1741288" cy="567992"/>
            <a:chOff x="97655" y="165096"/>
            <a:chExt cx="1741288" cy="567992"/>
          </a:xfrm>
        </p:grpSpPr>
        <p:sp>
          <p:nvSpPr>
            <p:cNvPr id="15" name="Rectangle 14"/>
            <p:cNvSpPr/>
            <p:nvPr/>
          </p:nvSpPr>
          <p:spPr>
            <a:xfrm>
              <a:off x="97655" y="165096"/>
              <a:ext cx="140180" cy="54569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9615" y="187398"/>
              <a:ext cx="1519328" cy="545690"/>
            </a:xfrm>
            <a:prstGeom prst="rect">
              <a:avLst/>
            </a:prstGeom>
          </p:spPr>
        </p:pic>
      </p:grpSp>
      <p:sp>
        <p:nvSpPr>
          <p:cNvPr id="13" name="TextBox 12"/>
          <p:cNvSpPr txBox="1"/>
          <p:nvPr/>
        </p:nvSpPr>
        <p:spPr>
          <a:xfrm>
            <a:off x="5152398" y="2580155"/>
            <a:ext cx="646751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GB" sz="3600" dirty="0">
                <a:latin typeface="Arial Black" panose="020B0A04020102020204" pitchFamily="34" charset="0"/>
              </a:rPr>
              <a:t>Presented By:</a:t>
            </a:r>
            <a:endParaRPr lang="en-GB" sz="3600" dirty="0">
              <a:latin typeface="Arial Black" panose="020B0A04020102020204" pitchFamily="34" charset="0"/>
            </a:endParaRPr>
          </a:p>
          <a:p>
            <a:pPr lvl="1"/>
            <a:endParaRPr lang="en-GB" sz="1400" dirty="0"/>
          </a:p>
          <a:p>
            <a:pPr lvl="1"/>
            <a:r>
              <a:rPr lang="en-GB" sz="2800" b="1" dirty="0">
                <a:latin typeface="Arial" panose="020B0604020202020204" pitchFamily="34" charset="0"/>
                <a:cs typeface="Arial" panose="020B0604020202020204" pitchFamily="34" charset="0"/>
              </a:rPr>
              <a:t>Md. Rahat-</a:t>
            </a:r>
            <a:r>
              <a:rPr lang="en-GB" sz="2800" b="1" dirty="0" err="1">
                <a:latin typeface="Arial" panose="020B0604020202020204" pitchFamily="34" charset="0"/>
                <a:cs typeface="Arial" panose="020B0604020202020204" pitchFamily="34" charset="0"/>
              </a:rPr>
              <a:t>uz</a:t>
            </a:r>
            <a:r>
              <a:rPr lang="en-GB" sz="2800" b="1" dirty="0">
                <a:latin typeface="Arial" panose="020B0604020202020204" pitchFamily="34" charset="0"/>
                <a:cs typeface="Arial" panose="020B0604020202020204" pitchFamily="34" charset="0"/>
              </a:rPr>
              <a:t>-Zaman</a:t>
            </a:r>
            <a:endParaRPr lang="en-GB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GB" sz="2800" b="1" dirty="0">
                <a:latin typeface="Arial" panose="020B0604020202020204" pitchFamily="34" charset="0"/>
                <a:cs typeface="Arial" panose="020B0604020202020204" pitchFamily="34" charset="0"/>
              </a:rPr>
              <a:t>Shadmaan </a:t>
            </a:r>
            <a:r>
              <a:rPr lang="en-GB" sz="2800" b="1" dirty="0" err="1">
                <a:latin typeface="Arial" panose="020B0604020202020204" pitchFamily="34" charset="0"/>
                <a:cs typeface="Arial" panose="020B0604020202020204" pitchFamily="34" charset="0"/>
              </a:rPr>
              <a:t>Hye</a:t>
            </a:r>
            <a:endParaRPr lang="en-GB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GB" sz="2800" b="1" dirty="0" err="1">
                <a:latin typeface="Arial" panose="020B0604020202020204" pitchFamily="34" charset="0"/>
                <a:cs typeface="Arial" panose="020B0604020202020204" pitchFamily="34" charset="0"/>
              </a:rPr>
              <a:t>Raihanul</a:t>
            </a:r>
            <a:r>
              <a:rPr lang="en-GB" sz="2800" b="1" dirty="0">
                <a:latin typeface="Arial" panose="020B0604020202020204" pitchFamily="34" charset="0"/>
                <a:cs typeface="Arial" panose="020B0604020202020204" pitchFamily="34" charset="0"/>
              </a:rPr>
              <a:t> Islam </a:t>
            </a:r>
            <a:r>
              <a:rPr lang="en-GB" sz="2800" b="1" dirty="0" err="1">
                <a:latin typeface="Arial" panose="020B0604020202020204" pitchFamily="34" charset="0"/>
                <a:cs typeface="Arial" panose="020B0604020202020204" pitchFamily="34" charset="0"/>
              </a:rPr>
              <a:t>Refat</a:t>
            </a:r>
            <a:endParaRPr lang="en-GB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en-GB" sz="1000" dirty="0"/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Department of Computer Science and Engineering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Khulna University of Engineering &amp; Technology (KUET) 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7948" y="352643"/>
            <a:ext cx="1151967" cy="1307345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  <a:alpha val="6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-400049" y="0"/>
            <a:ext cx="3977639" cy="6872068"/>
            <a:chOff x="-377614" y="0"/>
            <a:chExt cx="3999695" cy="6858000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1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backgroundRemoval t="0" b="100000" l="9896" r="89974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77614" y="0"/>
              <a:ext cx="3999695" cy="6858000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rgbClr val="D9C3A5">
                  <a:tint val="50000"/>
                  <a:satMod val="18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33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-58503" y="0"/>
              <a:ext cx="3474939" cy="6858000"/>
            </a:xfrm>
            <a:prstGeom prst="rect">
              <a:avLst/>
            </a:prstGeom>
          </p:spPr>
        </p:pic>
      </p:grpSp>
      <p:sp>
        <p:nvSpPr>
          <p:cNvPr id="14" name="Freeform: Shape 13"/>
          <p:cNvSpPr/>
          <p:nvPr/>
        </p:nvSpPr>
        <p:spPr>
          <a:xfrm>
            <a:off x="122720" y="2580155"/>
            <a:ext cx="3036305" cy="1725826"/>
          </a:xfrm>
          <a:custGeom>
            <a:avLst/>
            <a:gdLst>
              <a:gd name="connsiteX0" fmla="*/ 0 w 2934929"/>
              <a:gd name="connsiteY0" fmla="*/ 0 h 1917290"/>
              <a:gd name="connsiteX1" fmla="*/ 2934929 w 2934929"/>
              <a:gd name="connsiteY1" fmla="*/ 0 h 1917290"/>
              <a:gd name="connsiteX2" fmla="*/ 2934929 w 2934929"/>
              <a:gd name="connsiteY2" fmla="*/ 589449 h 1917290"/>
              <a:gd name="connsiteX3" fmla="*/ 2857509 w 2934929"/>
              <a:gd name="connsiteY3" fmla="*/ 589449 h 1917290"/>
              <a:gd name="connsiteX4" fmla="*/ 2857509 w 2934929"/>
              <a:gd name="connsiteY4" fmla="*/ 77420 h 1917290"/>
              <a:gd name="connsiteX5" fmla="*/ 77420 w 2934929"/>
              <a:gd name="connsiteY5" fmla="*/ 77420 h 1917290"/>
              <a:gd name="connsiteX6" fmla="*/ 77420 w 2934929"/>
              <a:gd name="connsiteY6" fmla="*/ 1839870 h 1917290"/>
              <a:gd name="connsiteX7" fmla="*/ 558033 w 2934929"/>
              <a:gd name="connsiteY7" fmla="*/ 1839870 h 1917290"/>
              <a:gd name="connsiteX8" fmla="*/ 558033 w 2934929"/>
              <a:gd name="connsiteY8" fmla="*/ 1917290 h 1917290"/>
              <a:gd name="connsiteX9" fmla="*/ 0 w 2934929"/>
              <a:gd name="connsiteY9" fmla="*/ 1917290 h 1917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34929" h="1917290">
                <a:moveTo>
                  <a:pt x="0" y="0"/>
                </a:moveTo>
                <a:lnTo>
                  <a:pt x="2934929" y="0"/>
                </a:lnTo>
                <a:lnTo>
                  <a:pt x="2934929" y="589449"/>
                </a:lnTo>
                <a:lnTo>
                  <a:pt x="2857509" y="589449"/>
                </a:lnTo>
                <a:lnTo>
                  <a:pt x="2857509" y="77420"/>
                </a:lnTo>
                <a:lnTo>
                  <a:pt x="77420" y="77420"/>
                </a:lnTo>
                <a:lnTo>
                  <a:pt x="77420" y="1839870"/>
                </a:lnTo>
                <a:lnTo>
                  <a:pt x="558033" y="1839870"/>
                </a:lnTo>
                <a:lnTo>
                  <a:pt x="558033" y="1917290"/>
                </a:lnTo>
                <a:lnTo>
                  <a:pt x="0" y="191729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08497" y="2807685"/>
            <a:ext cx="280198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spc="300" dirty="0">
                <a:solidFill>
                  <a:schemeClr val="bg1"/>
                </a:solidFill>
                <a:effectLst>
                  <a:outerShdw blurRad="1397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gency FB" panose="020B0503020202020204" pitchFamily="34" charset="0"/>
                <a:ea typeface="Roboto Black" panose="02000000000000000000" pitchFamily="2" charset="0"/>
                <a:cs typeface="Roboto Black" panose="02000000000000000000" pitchFamily="2" charset="0"/>
              </a:rPr>
              <a:t>Problem</a:t>
            </a:r>
            <a:endParaRPr lang="en-IN" sz="4000" b="1" spc="300" dirty="0">
              <a:solidFill>
                <a:schemeClr val="bg1"/>
              </a:solidFill>
              <a:effectLst>
                <a:outerShdw blurRad="139700" dist="38100" dir="2700000" algn="tl" rotWithShape="0">
                  <a:prstClr val="black">
                    <a:alpha val="40000"/>
                  </a:prstClr>
                </a:outerShdw>
              </a:effectLst>
              <a:latin typeface="Agency FB" panose="020B0503020202020204" pitchFamily="34" charset="0"/>
              <a:ea typeface="Roboto Black" panose="02000000000000000000" pitchFamily="2" charset="0"/>
              <a:cs typeface="Roboto Black" panose="02000000000000000000" pitchFamily="2" charset="0"/>
            </a:endParaRPr>
          </a:p>
          <a:p>
            <a:r>
              <a:rPr lang="en-IN" sz="4000" b="1" spc="300" dirty="0">
                <a:solidFill>
                  <a:schemeClr val="bg1"/>
                </a:solidFill>
                <a:effectLst>
                  <a:outerShdw blurRad="1397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gency FB" panose="020B0503020202020204" pitchFamily="34" charset="0"/>
                <a:ea typeface="Roboto Black" panose="02000000000000000000" pitchFamily="2" charset="0"/>
                <a:cs typeface="Roboto Black" panose="02000000000000000000" pitchFamily="2" charset="0"/>
              </a:rPr>
              <a:t>Statement</a:t>
            </a:r>
            <a:endParaRPr lang="en-IN" sz="4000" b="1" spc="300" dirty="0">
              <a:solidFill>
                <a:schemeClr val="bg1"/>
              </a:solidFill>
              <a:effectLst>
                <a:outerShdw blurRad="139700" dist="38100" dir="2700000" algn="tl" rotWithShape="0">
                  <a:prstClr val="black">
                    <a:alpha val="40000"/>
                  </a:prstClr>
                </a:outerShdw>
              </a:effectLst>
              <a:latin typeface="Agency FB" panose="020B0503020202020204" pitchFamily="34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53445" y="249502"/>
            <a:ext cx="1741288" cy="567992"/>
            <a:chOff x="97655" y="165096"/>
            <a:chExt cx="1741288" cy="567992"/>
          </a:xfrm>
        </p:grpSpPr>
        <p:sp>
          <p:nvSpPr>
            <p:cNvPr id="15" name="Rectangle 14"/>
            <p:cNvSpPr/>
            <p:nvPr/>
          </p:nvSpPr>
          <p:spPr>
            <a:xfrm>
              <a:off x="97655" y="165096"/>
              <a:ext cx="140180" cy="54569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9615" y="187398"/>
              <a:ext cx="1519328" cy="545690"/>
            </a:xfrm>
            <a:prstGeom prst="rect">
              <a:avLst/>
            </a:prstGeom>
          </p:spPr>
        </p:pic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73756" y="3799311"/>
            <a:ext cx="5125702" cy="2478912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374444" y="1362975"/>
            <a:ext cx="758722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dirty="0"/>
              <a:t>To build an efficient software system for </a:t>
            </a:r>
            <a:endParaRPr lang="en-GB" sz="2800" dirty="0"/>
          </a:p>
          <a:p>
            <a:r>
              <a:rPr lang="en-GB" sz="2800" dirty="0"/>
              <a:t>Mr. Efficient </a:t>
            </a:r>
            <a:endParaRPr lang="en-GB" sz="2800" dirty="0"/>
          </a:p>
          <a:p>
            <a:r>
              <a:rPr lang="en-GB" sz="2800" dirty="0"/>
              <a:t>Such that, the optimal route will always be shown to him given his current and destination locations</a:t>
            </a:r>
            <a:endParaRPr lang="en-US" sz="2800" dirty="0"/>
          </a:p>
        </p:txBody>
      </p: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39" y="-30166"/>
            <a:ext cx="14670350" cy="7326482"/>
          </a:xfrm>
          <a:prstGeom prst="rect">
            <a:avLst/>
          </a:prstGeom>
        </p:spPr>
      </p:pic>
      <p:sp>
        <p:nvSpPr>
          <p:cNvPr id="37" name="Rectangle 36"/>
          <p:cNvSpPr/>
          <p:nvPr/>
        </p:nvSpPr>
        <p:spPr>
          <a:xfrm>
            <a:off x="27296" y="12632"/>
            <a:ext cx="14719297" cy="7326487"/>
          </a:xfrm>
          <a:prstGeom prst="rect">
            <a:avLst/>
          </a:prstGeom>
          <a:solidFill>
            <a:schemeClr val="tx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6" name="Oval 5"/>
          <p:cNvSpPr/>
          <p:nvPr/>
        </p:nvSpPr>
        <p:spPr>
          <a:xfrm>
            <a:off x="5676780" y="2653099"/>
            <a:ext cx="2129739" cy="1932536"/>
          </a:xfrm>
          <a:prstGeom prst="ellipse">
            <a:avLst/>
          </a:prstGeom>
          <a:solidFill>
            <a:schemeClr val="bg2">
              <a:lumMod val="90000"/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2400" dirty="0"/>
          </a:p>
        </p:txBody>
      </p:sp>
      <p:cxnSp>
        <p:nvCxnSpPr>
          <p:cNvPr id="29" name="Connector: Elbow 28"/>
          <p:cNvCxnSpPr>
            <a:stCxn id="6" idx="1"/>
          </p:cNvCxnSpPr>
          <p:nvPr/>
        </p:nvCxnSpPr>
        <p:spPr>
          <a:xfrm rot="16200000" flipV="1">
            <a:off x="5118168" y="2065607"/>
            <a:ext cx="828240" cy="912770"/>
          </a:xfrm>
          <a:prstGeom prst="bentConnector2">
            <a:avLst/>
          </a:prstGeom>
          <a:ln>
            <a:solidFill>
              <a:schemeClr val="bg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or: Elbow 29"/>
          <p:cNvCxnSpPr>
            <a:stCxn id="6" idx="3"/>
          </p:cNvCxnSpPr>
          <p:nvPr/>
        </p:nvCxnSpPr>
        <p:spPr>
          <a:xfrm rot="5400000">
            <a:off x="5007178" y="4393835"/>
            <a:ext cx="1072708" cy="890282"/>
          </a:xfrm>
          <a:prstGeom prst="bentConnector3">
            <a:avLst>
              <a:gd name="adj1" fmla="val 50000"/>
            </a:avLst>
          </a:prstGeom>
          <a:ln>
            <a:solidFill>
              <a:schemeClr val="bg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ctor: Elbow 32"/>
          <p:cNvCxnSpPr>
            <a:stCxn id="6" idx="2"/>
          </p:cNvCxnSpPr>
          <p:nvPr/>
        </p:nvCxnSpPr>
        <p:spPr>
          <a:xfrm rot="10800000" flipV="1">
            <a:off x="4416334" y="3619367"/>
            <a:ext cx="1260446" cy="122234"/>
          </a:xfrm>
          <a:prstGeom prst="bentConnector3">
            <a:avLst>
              <a:gd name="adj1" fmla="val 50000"/>
            </a:avLst>
          </a:prstGeom>
          <a:ln>
            <a:solidFill>
              <a:schemeClr val="bg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nector: Elbow 35"/>
          <p:cNvCxnSpPr>
            <a:stCxn id="6" idx="6"/>
          </p:cNvCxnSpPr>
          <p:nvPr/>
        </p:nvCxnSpPr>
        <p:spPr>
          <a:xfrm>
            <a:off x="7806519" y="3619367"/>
            <a:ext cx="1184313" cy="122234"/>
          </a:xfrm>
          <a:prstGeom prst="bentConnector3">
            <a:avLst>
              <a:gd name="adj1" fmla="val 50000"/>
            </a:avLst>
          </a:prstGeom>
          <a:ln>
            <a:solidFill>
              <a:schemeClr val="bg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nector: Elbow 39"/>
          <p:cNvCxnSpPr>
            <a:stCxn id="6" idx="7"/>
          </p:cNvCxnSpPr>
          <p:nvPr/>
        </p:nvCxnSpPr>
        <p:spPr>
          <a:xfrm rot="5400000" flipH="1" flipV="1">
            <a:off x="7537552" y="2064952"/>
            <a:ext cx="828235" cy="914087"/>
          </a:xfrm>
          <a:prstGeom prst="bentConnector2">
            <a:avLst/>
          </a:prstGeom>
          <a:ln>
            <a:solidFill>
              <a:schemeClr val="bg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ctor: Elbow 42"/>
          <p:cNvCxnSpPr>
            <a:stCxn id="6" idx="5"/>
          </p:cNvCxnSpPr>
          <p:nvPr/>
        </p:nvCxnSpPr>
        <p:spPr>
          <a:xfrm rot="16200000" flipH="1">
            <a:off x="7382838" y="4414410"/>
            <a:ext cx="1072706" cy="849130"/>
          </a:xfrm>
          <a:prstGeom prst="bentConnector3">
            <a:avLst>
              <a:gd name="adj1" fmla="val 50000"/>
            </a:avLst>
          </a:prstGeom>
          <a:ln>
            <a:solidFill>
              <a:schemeClr val="bg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2279176" y="46616"/>
            <a:ext cx="93745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dirty="0">
                <a:solidFill>
                  <a:schemeClr val="bg1"/>
                </a:solidFill>
                <a:latin typeface="Agency FB" panose="020B0503020202020204" pitchFamily="34" charset="0"/>
                <a:ea typeface="Open Sans Condensed" panose="020B0306030504020204" pitchFamily="34" charset="0"/>
                <a:cs typeface="Open Sans Condensed" panose="020B0306030504020204" pitchFamily="34" charset="0"/>
              </a:rPr>
              <a:t>Shortest + Cheapest Travel route</a:t>
            </a:r>
            <a:endParaRPr lang="en-IN" sz="4400" b="1" u="sng" dirty="0">
              <a:solidFill>
                <a:srgbClr val="C00000"/>
              </a:solidFill>
              <a:latin typeface="Agency FB" panose="020B0503020202020204" pitchFamily="34" charset="0"/>
              <a:ea typeface="Open Sans Condensed" panose="020B0306030504020204" pitchFamily="34" charset="0"/>
              <a:cs typeface="Open Sans Condensed" panose="020B0306030504020204" pitchFamily="34" charset="0"/>
            </a:endParaRPr>
          </a:p>
        </p:txBody>
      </p:sp>
      <p:cxnSp>
        <p:nvCxnSpPr>
          <p:cNvPr id="48" name="Straight Connector 47"/>
          <p:cNvCxnSpPr/>
          <p:nvPr/>
        </p:nvCxnSpPr>
        <p:spPr>
          <a:xfrm>
            <a:off x="1042924" y="861027"/>
            <a:ext cx="1135130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2831408" y="1784705"/>
            <a:ext cx="38045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  <a:latin typeface="Agency FB" panose="020B0503020202020204" pitchFamily="34" charset="0"/>
              </a:rPr>
              <a:t>No </a:t>
            </a:r>
            <a:r>
              <a:rPr lang="en-US" sz="3600" dirty="0">
                <a:solidFill>
                  <a:schemeClr val="bg1"/>
                </a:solidFill>
                <a:latin typeface="Agency FB" panose="020B0503020202020204" pitchFamily="34" charset="0"/>
              </a:rPr>
              <a:t> Problem 1</a:t>
            </a:r>
            <a:endParaRPr lang="en-US" sz="36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957135" y="3516621"/>
            <a:ext cx="36976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  <a:latin typeface="Agency FB" panose="020B0503020202020204" pitchFamily="34" charset="0"/>
              </a:rPr>
              <a:t>Not  </a:t>
            </a:r>
            <a:r>
              <a:rPr lang="en-US" sz="3600" dirty="0">
                <a:solidFill>
                  <a:schemeClr val="bg1"/>
                </a:solidFill>
                <a:latin typeface="Agency FB" panose="020B0503020202020204" pitchFamily="34" charset="0"/>
              </a:rPr>
              <a:t>Problem 2</a:t>
            </a:r>
            <a:endParaRPr lang="en-US" sz="36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2831408" y="5260797"/>
            <a:ext cx="48910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  <a:latin typeface="Agency FB" panose="020B0503020202020204" pitchFamily="34" charset="0"/>
              </a:rPr>
              <a:t>Not </a:t>
            </a:r>
            <a:r>
              <a:rPr lang="en-US" sz="3600" dirty="0">
                <a:solidFill>
                  <a:schemeClr val="bg1"/>
                </a:solidFill>
                <a:latin typeface="Agency FB" panose="020B0503020202020204" pitchFamily="34" charset="0"/>
              </a:rPr>
              <a:t> Problem 3</a:t>
            </a:r>
            <a:endParaRPr lang="en-US" sz="36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468930" y="1575881"/>
            <a:ext cx="40856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  <a:latin typeface="Agency FB" panose="020B0503020202020204" pitchFamily="34" charset="0"/>
              </a:rPr>
              <a:t>No</a:t>
            </a:r>
            <a:r>
              <a:rPr lang="en-US" sz="3200" dirty="0">
                <a:solidFill>
                  <a:schemeClr val="bg1"/>
                </a:solidFill>
                <a:latin typeface="Agency FB" panose="020B0503020202020204" pitchFamily="34" charset="0"/>
              </a:rPr>
              <a:t>    Problem 4</a:t>
            </a:r>
            <a:endParaRPr lang="en-US" sz="32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9167942" y="3479990"/>
            <a:ext cx="28151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  <a:latin typeface="Agency FB" panose="020B0503020202020204" pitchFamily="34" charset="0"/>
              </a:rPr>
              <a:t>No      </a:t>
            </a:r>
            <a:r>
              <a:rPr lang="en-US" sz="2800" dirty="0">
                <a:solidFill>
                  <a:schemeClr val="bg1"/>
                </a:solidFill>
                <a:latin typeface="Agency FB" panose="020B0503020202020204" pitchFamily="34" charset="0"/>
              </a:rPr>
              <a:t>Problem 5</a:t>
            </a:r>
            <a:endParaRPr lang="en-US" sz="28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8514270" y="5072925"/>
            <a:ext cx="36777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  <a:latin typeface="Agency FB" panose="020B0503020202020204" pitchFamily="34" charset="0"/>
              </a:rPr>
              <a:t>Not      </a:t>
            </a:r>
            <a:r>
              <a:rPr lang="en-US" sz="2800" dirty="0">
                <a:solidFill>
                  <a:schemeClr val="bg1"/>
                </a:solidFill>
                <a:latin typeface="Agency FB" panose="020B0503020202020204" pitchFamily="34" charset="0"/>
              </a:rPr>
              <a:t>Problem 6</a:t>
            </a:r>
            <a:endParaRPr lang="en-US" sz="28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9063467" y="1713"/>
            <a:ext cx="3024058" cy="85156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b="1" dirty="0">
                <a:solidFill>
                  <a:srgbClr val="92D050"/>
                </a:solidFill>
                <a:latin typeface="Agency FB" panose="020B0503020202020204" pitchFamily="34" charset="0"/>
              </a:rPr>
              <a:t>Solution</a:t>
            </a:r>
            <a:endParaRPr lang="en-US" sz="5400" b="1" dirty="0">
              <a:solidFill>
                <a:srgbClr val="92D050"/>
              </a:solidFill>
              <a:latin typeface="Agency FB" panose="020B0503020202020204" pitchFamily="34" charset="0"/>
            </a:endParaRPr>
          </a:p>
        </p:txBody>
      </p:sp>
      <p:pic>
        <p:nvPicPr>
          <p:cNvPr id="10244" name="Picture 4" descr="Image result for tick icon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61800" y1="39444" x2="45500" y2="51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2718" y="1546442"/>
            <a:ext cx="1132840" cy="1223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4" descr="Image result for tick icon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61800" y1="39444" x2="45500" y2="51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5885" y="3309795"/>
            <a:ext cx="1132840" cy="1223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4" descr="Image result for tick icon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61800" y1="39444" x2="45500" y2="51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3798" y="5072585"/>
            <a:ext cx="1132840" cy="1223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4" descr="Image result for tick icon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61800" y1="39444" x2="45500" y2="51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7645" y="1304825"/>
            <a:ext cx="1132840" cy="1223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4" descr="Image result for tick icon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61800" y1="39444" x2="45500" y2="51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2685" y="3176787"/>
            <a:ext cx="1132840" cy="1223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4" descr="Image result for tick icon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61800" y1="39444" x2="45500" y2="51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8339" y="4804651"/>
            <a:ext cx="1132840" cy="1223467"/>
          </a:xfrm>
          <a:prstGeom prst="rect">
            <a:avLst/>
          </a:prstGeom>
          <a:solidFill>
            <a:schemeClr val="bg1">
              <a:alpha val="0"/>
            </a:schemeClr>
          </a:solidFill>
          <a:effectLst>
            <a:reflection stA="0" endPos="65000" dist="50800" dir="5400000" sy="-100000" algn="bl" rotWithShape="0"/>
          </a:effectLst>
        </p:spPr>
      </p:pic>
      <p:sp>
        <p:nvSpPr>
          <p:cNvPr id="10" name="TextBox 9"/>
          <p:cNvSpPr txBox="1"/>
          <p:nvPr/>
        </p:nvSpPr>
        <p:spPr>
          <a:xfrm>
            <a:off x="6134809" y="3043506"/>
            <a:ext cx="164071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Problems Tried To </a:t>
            </a:r>
            <a:endParaRPr lang="en-GB" sz="2400" b="1" dirty="0"/>
          </a:p>
          <a:p>
            <a:r>
              <a:rPr lang="en-GB" sz="2400" b="1" dirty="0"/>
              <a:t>Solved</a:t>
            </a:r>
            <a:endParaRPr lang="en-US" sz="2400" b="1" dirty="0"/>
          </a:p>
        </p:txBody>
      </p:sp>
      <p:grpSp>
        <p:nvGrpSpPr>
          <p:cNvPr id="32" name="Group 31"/>
          <p:cNvGrpSpPr/>
          <p:nvPr/>
        </p:nvGrpSpPr>
        <p:grpSpPr>
          <a:xfrm>
            <a:off x="322564" y="162959"/>
            <a:ext cx="1741288" cy="567992"/>
            <a:chOff x="97655" y="165096"/>
            <a:chExt cx="1741288" cy="567992"/>
          </a:xfrm>
        </p:grpSpPr>
        <p:sp>
          <p:nvSpPr>
            <p:cNvPr id="34" name="Rectangle 33"/>
            <p:cNvSpPr/>
            <p:nvPr/>
          </p:nvSpPr>
          <p:spPr>
            <a:xfrm>
              <a:off x="97655" y="165096"/>
              <a:ext cx="140180" cy="54569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9615" y="187398"/>
              <a:ext cx="1519328" cy="545690"/>
            </a:xfrm>
            <a:prstGeom prst="rect">
              <a:avLst/>
            </a:prstGeom>
          </p:spPr>
        </p:pic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  <a:alpha val="6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Oval 43"/>
          <p:cNvSpPr/>
          <p:nvPr/>
        </p:nvSpPr>
        <p:spPr>
          <a:xfrm>
            <a:off x="3791004" y="2897431"/>
            <a:ext cx="1773544" cy="1032701"/>
          </a:xfrm>
          <a:prstGeom prst="ellipse">
            <a:avLst/>
          </a:prstGeom>
          <a:solidFill>
            <a:srgbClr val="7030A0">
              <a:alpha val="26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-400049" y="0"/>
            <a:ext cx="3977639" cy="6872068"/>
            <a:chOff x="-377614" y="0"/>
            <a:chExt cx="3999695" cy="6858000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1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backgroundRemoval t="0" b="100000" l="9896" r="89974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77614" y="0"/>
              <a:ext cx="3999695" cy="6858000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rgbClr val="D9C3A5">
                  <a:tint val="50000"/>
                  <a:satMod val="18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33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-58503" y="0"/>
              <a:ext cx="3474939" cy="6858000"/>
            </a:xfrm>
            <a:prstGeom prst="rect">
              <a:avLst/>
            </a:prstGeom>
          </p:spPr>
        </p:pic>
      </p:grpSp>
      <p:sp>
        <p:nvSpPr>
          <p:cNvPr id="14" name="Freeform: Shape 13"/>
          <p:cNvSpPr/>
          <p:nvPr/>
        </p:nvSpPr>
        <p:spPr>
          <a:xfrm>
            <a:off x="122720" y="2580155"/>
            <a:ext cx="3036305" cy="1725826"/>
          </a:xfrm>
          <a:custGeom>
            <a:avLst/>
            <a:gdLst>
              <a:gd name="connsiteX0" fmla="*/ 0 w 2934929"/>
              <a:gd name="connsiteY0" fmla="*/ 0 h 1917290"/>
              <a:gd name="connsiteX1" fmla="*/ 2934929 w 2934929"/>
              <a:gd name="connsiteY1" fmla="*/ 0 h 1917290"/>
              <a:gd name="connsiteX2" fmla="*/ 2934929 w 2934929"/>
              <a:gd name="connsiteY2" fmla="*/ 589449 h 1917290"/>
              <a:gd name="connsiteX3" fmla="*/ 2857509 w 2934929"/>
              <a:gd name="connsiteY3" fmla="*/ 589449 h 1917290"/>
              <a:gd name="connsiteX4" fmla="*/ 2857509 w 2934929"/>
              <a:gd name="connsiteY4" fmla="*/ 77420 h 1917290"/>
              <a:gd name="connsiteX5" fmla="*/ 77420 w 2934929"/>
              <a:gd name="connsiteY5" fmla="*/ 77420 h 1917290"/>
              <a:gd name="connsiteX6" fmla="*/ 77420 w 2934929"/>
              <a:gd name="connsiteY6" fmla="*/ 1839870 h 1917290"/>
              <a:gd name="connsiteX7" fmla="*/ 558033 w 2934929"/>
              <a:gd name="connsiteY7" fmla="*/ 1839870 h 1917290"/>
              <a:gd name="connsiteX8" fmla="*/ 558033 w 2934929"/>
              <a:gd name="connsiteY8" fmla="*/ 1917290 h 1917290"/>
              <a:gd name="connsiteX9" fmla="*/ 0 w 2934929"/>
              <a:gd name="connsiteY9" fmla="*/ 1917290 h 1917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34929" h="1917290">
                <a:moveTo>
                  <a:pt x="0" y="0"/>
                </a:moveTo>
                <a:lnTo>
                  <a:pt x="2934929" y="0"/>
                </a:lnTo>
                <a:lnTo>
                  <a:pt x="2934929" y="589449"/>
                </a:lnTo>
                <a:lnTo>
                  <a:pt x="2857509" y="589449"/>
                </a:lnTo>
                <a:lnTo>
                  <a:pt x="2857509" y="77420"/>
                </a:lnTo>
                <a:lnTo>
                  <a:pt x="77420" y="77420"/>
                </a:lnTo>
                <a:lnTo>
                  <a:pt x="77420" y="1839870"/>
                </a:lnTo>
                <a:lnTo>
                  <a:pt x="558033" y="1839870"/>
                </a:lnTo>
                <a:lnTo>
                  <a:pt x="558033" y="1917290"/>
                </a:lnTo>
                <a:lnTo>
                  <a:pt x="0" y="191729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68467" y="2837665"/>
            <a:ext cx="280198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spc="300" dirty="0">
                <a:solidFill>
                  <a:schemeClr val="bg1"/>
                </a:solidFill>
                <a:effectLst>
                  <a:outerShdw blurRad="1397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gency FB" panose="020B0503020202020204" pitchFamily="34" charset="0"/>
                <a:ea typeface="Roboto Black" panose="02000000000000000000" pitchFamily="2" charset="0"/>
                <a:cs typeface="Roboto Black" panose="02000000000000000000" pitchFamily="2" charset="0"/>
              </a:rPr>
              <a:t>Background Study</a:t>
            </a:r>
            <a:endParaRPr lang="en-IN" sz="4000" b="1" spc="300" dirty="0">
              <a:solidFill>
                <a:schemeClr val="bg1"/>
              </a:solidFill>
              <a:effectLst>
                <a:outerShdw blurRad="139700" dist="38100" dir="2700000" algn="tl" rotWithShape="0">
                  <a:prstClr val="black">
                    <a:alpha val="40000"/>
                  </a:prstClr>
                </a:outerShdw>
              </a:effectLst>
              <a:latin typeface="Agency FB" panose="020B0503020202020204" pitchFamily="34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53445" y="249502"/>
            <a:ext cx="1741288" cy="567992"/>
            <a:chOff x="97655" y="165096"/>
            <a:chExt cx="1741288" cy="567992"/>
          </a:xfrm>
        </p:grpSpPr>
        <p:sp>
          <p:nvSpPr>
            <p:cNvPr id="15" name="Rectangle 14"/>
            <p:cNvSpPr/>
            <p:nvPr/>
          </p:nvSpPr>
          <p:spPr>
            <a:xfrm>
              <a:off x="97655" y="165096"/>
              <a:ext cx="140180" cy="54569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9615" y="187398"/>
              <a:ext cx="1519328" cy="545690"/>
            </a:xfrm>
            <a:prstGeom prst="rect">
              <a:avLst/>
            </a:prstGeom>
          </p:spPr>
        </p:pic>
      </p:grpSp>
      <p:sp>
        <p:nvSpPr>
          <p:cNvPr id="2" name="Oval 1"/>
          <p:cNvSpPr/>
          <p:nvPr/>
        </p:nvSpPr>
        <p:spPr>
          <a:xfrm>
            <a:off x="6910466" y="2837665"/>
            <a:ext cx="1903750" cy="1659384"/>
          </a:xfrm>
          <a:prstGeom prst="ellips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7086600" y="3313414"/>
            <a:ext cx="17276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/>
              <a:t>Shortest Path                           Algorithm</a:t>
            </a:r>
            <a:endParaRPr lang="en-US" sz="2000" b="1" dirty="0"/>
          </a:p>
        </p:txBody>
      </p:sp>
      <p:sp>
        <p:nvSpPr>
          <p:cNvPr id="17" name="TextBox 16"/>
          <p:cNvSpPr txBox="1"/>
          <p:nvPr/>
        </p:nvSpPr>
        <p:spPr>
          <a:xfrm>
            <a:off x="4109760" y="2951124"/>
            <a:ext cx="177883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Floyd </a:t>
            </a:r>
            <a:r>
              <a:rPr lang="en-GB" sz="2400" b="1" dirty="0" err="1"/>
              <a:t>Warshall</a:t>
            </a:r>
            <a:endParaRPr lang="en-US" sz="2400" b="1" dirty="0"/>
          </a:p>
        </p:txBody>
      </p:sp>
      <p:sp>
        <p:nvSpPr>
          <p:cNvPr id="18" name="TextBox 17"/>
          <p:cNvSpPr txBox="1"/>
          <p:nvPr/>
        </p:nvSpPr>
        <p:spPr>
          <a:xfrm>
            <a:off x="10012223" y="2837665"/>
            <a:ext cx="19037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 err="1"/>
              <a:t>Bellmann</a:t>
            </a:r>
            <a:r>
              <a:rPr lang="en-GB" sz="2400" b="1" dirty="0"/>
              <a:t> Ford</a:t>
            </a:r>
            <a:endParaRPr lang="en-US" sz="2400" b="1" dirty="0"/>
          </a:p>
        </p:txBody>
      </p:sp>
      <p:cxnSp>
        <p:nvCxnSpPr>
          <p:cNvPr id="11" name="Straight Arrow Connector 10"/>
          <p:cNvCxnSpPr>
            <a:stCxn id="2" idx="0"/>
          </p:cNvCxnSpPr>
          <p:nvPr/>
        </p:nvCxnSpPr>
        <p:spPr>
          <a:xfrm flipH="1" flipV="1">
            <a:off x="7373183" y="1774568"/>
            <a:ext cx="489158" cy="1063097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2" idx="2"/>
          </p:cNvCxnSpPr>
          <p:nvPr/>
        </p:nvCxnSpPr>
        <p:spPr>
          <a:xfrm flipH="1" flipV="1">
            <a:off x="5540740" y="3443068"/>
            <a:ext cx="1369726" cy="224289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8769246" y="3313415"/>
            <a:ext cx="1099342" cy="115585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6559743" y="4386982"/>
            <a:ext cx="813440" cy="979603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2" idx="5"/>
          </p:cNvCxnSpPr>
          <p:nvPr/>
        </p:nvCxnSpPr>
        <p:spPr>
          <a:xfrm>
            <a:off x="8535418" y="4254038"/>
            <a:ext cx="629521" cy="932559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Oval 39"/>
          <p:cNvSpPr/>
          <p:nvPr/>
        </p:nvSpPr>
        <p:spPr>
          <a:xfrm>
            <a:off x="6225603" y="719299"/>
            <a:ext cx="1773544" cy="1032701"/>
          </a:xfrm>
          <a:prstGeom prst="ellipse">
            <a:avLst/>
          </a:prstGeom>
          <a:solidFill>
            <a:srgbClr val="7030A0">
              <a:alpha val="8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6580682" y="969790"/>
            <a:ext cx="19037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</a:rPr>
              <a:t>Dijkstra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42" name="Oval 41"/>
          <p:cNvSpPr/>
          <p:nvPr/>
        </p:nvSpPr>
        <p:spPr>
          <a:xfrm>
            <a:off x="5146722" y="5189167"/>
            <a:ext cx="1570590" cy="979603"/>
          </a:xfrm>
          <a:prstGeom prst="ellipse">
            <a:avLst/>
          </a:prstGeom>
          <a:solidFill>
            <a:srgbClr val="7030A0">
              <a:alpha val="26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8635417" y="5136069"/>
            <a:ext cx="1773544" cy="1032701"/>
          </a:xfrm>
          <a:prstGeom prst="ellipse">
            <a:avLst/>
          </a:prstGeom>
          <a:solidFill>
            <a:srgbClr val="7030A0">
              <a:alpha val="26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5646587" y="5448137"/>
            <a:ext cx="6595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BFS</a:t>
            </a:r>
            <a:endParaRPr lang="en-US" sz="240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9164939" y="5366585"/>
            <a:ext cx="6595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DFS</a:t>
            </a:r>
            <a:endParaRPr lang="en-US" sz="2400" b="1" dirty="0"/>
          </a:p>
        </p:txBody>
      </p:sp>
      <p:sp>
        <p:nvSpPr>
          <p:cNvPr id="45" name="Oval 44"/>
          <p:cNvSpPr/>
          <p:nvPr/>
        </p:nvSpPr>
        <p:spPr>
          <a:xfrm>
            <a:off x="9823618" y="2596092"/>
            <a:ext cx="1727616" cy="1186029"/>
          </a:xfrm>
          <a:prstGeom prst="ellipse">
            <a:avLst/>
          </a:prstGeom>
          <a:solidFill>
            <a:srgbClr val="7030A0">
              <a:alpha val="26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8293278" y="289449"/>
            <a:ext cx="29888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rgbClr val="7030A0"/>
                </a:solidFill>
              </a:rPr>
              <a:t>Weighted Graph</a:t>
            </a:r>
            <a:endParaRPr lang="en-GB" b="1" dirty="0">
              <a:solidFill>
                <a:srgbClr val="7030A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rgbClr val="7030A0"/>
                </a:solidFill>
              </a:rPr>
              <a:t>Greedy</a:t>
            </a:r>
            <a:endParaRPr lang="en-GB" b="1" dirty="0">
              <a:solidFill>
                <a:srgbClr val="7030A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rgbClr val="7030A0"/>
                </a:solidFill>
              </a:rPr>
              <a:t>Faster shortest path </a:t>
            </a:r>
            <a:r>
              <a:rPr lang="en-GB" b="1" dirty="0" err="1">
                <a:solidFill>
                  <a:srgbClr val="7030A0"/>
                </a:solidFill>
              </a:rPr>
              <a:t>algo</a:t>
            </a:r>
            <a:endParaRPr lang="en-GB" b="1" dirty="0">
              <a:solidFill>
                <a:srgbClr val="7030A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rgbClr val="7030A0"/>
                </a:solidFill>
              </a:rPr>
              <a:t>No negative edge</a:t>
            </a:r>
            <a:endParaRPr lang="en-US" b="1" dirty="0">
              <a:solidFill>
                <a:srgbClr val="7030A0"/>
              </a:solidFill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  <a:alpha val="6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-400049" y="0"/>
            <a:ext cx="3977639" cy="6872068"/>
            <a:chOff x="-377614" y="0"/>
            <a:chExt cx="3999695" cy="6858000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1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backgroundRemoval t="0" b="100000" l="9896" r="89974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77614" y="0"/>
              <a:ext cx="3999695" cy="6858000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rgbClr val="D9C3A5">
                  <a:tint val="50000"/>
                  <a:satMod val="18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33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-58503" y="0"/>
              <a:ext cx="3474939" cy="6858000"/>
            </a:xfrm>
            <a:prstGeom prst="rect">
              <a:avLst/>
            </a:prstGeom>
          </p:spPr>
        </p:pic>
      </p:grpSp>
      <p:sp>
        <p:nvSpPr>
          <p:cNvPr id="14" name="Freeform: Shape 13"/>
          <p:cNvSpPr/>
          <p:nvPr/>
        </p:nvSpPr>
        <p:spPr>
          <a:xfrm>
            <a:off x="122720" y="2580155"/>
            <a:ext cx="3036305" cy="1725826"/>
          </a:xfrm>
          <a:custGeom>
            <a:avLst/>
            <a:gdLst>
              <a:gd name="connsiteX0" fmla="*/ 0 w 2934929"/>
              <a:gd name="connsiteY0" fmla="*/ 0 h 1917290"/>
              <a:gd name="connsiteX1" fmla="*/ 2934929 w 2934929"/>
              <a:gd name="connsiteY1" fmla="*/ 0 h 1917290"/>
              <a:gd name="connsiteX2" fmla="*/ 2934929 w 2934929"/>
              <a:gd name="connsiteY2" fmla="*/ 589449 h 1917290"/>
              <a:gd name="connsiteX3" fmla="*/ 2857509 w 2934929"/>
              <a:gd name="connsiteY3" fmla="*/ 589449 h 1917290"/>
              <a:gd name="connsiteX4" fmla="*/ 2857509 w 2934929"/>
              <a:gd name="connsiteY4" fmla="*/ 77420 h 1917290"/>
              <a:gd name="connsiteX5" fmla="*/ 77420 w 2934929"/>
              <a:gd name="connsiteY5" fmla="*/ 77420 h 1917290"/>
              <a:gd name="connsiteX6" fmla="*/ 77420 w 2934929"/>
              <a:gd name="connsiteY6" fmla="*/ 1839870 h 1917290"/>
              <a:gd name="connsiteX7" fmla="*/ 558033 w 2934929"/>
              <a:gd name="connsiteY7" fmla="*/ 1839870 h 1917290"/>
              <a:gd name="connsiteX8" fmla="*/ 558033 w 2934929"/>
              <a:gd name="connsiteY8" fmla="*/ 1917290 h 1917290"/>
              <a:gd name="connsiteX9" fmla="*/ 0 w 2934929"/>
              <a:gd name="connsiteY9" fmla="*/ 1917290 h 1917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34929" h="1917290">
                <a:moveTo>
                  <a:pt x="0" y="0"/>
                </a:moveTo>
                <a:lnTo>
                  <a:pt x="2934929" y="0"/>
                </a:lnTo>
                <a:lnTo>
                  <a:pt x="2934929" y="589449"/>
                </a:lnTo>
                <a:lnTo>
                  <a:pt x="2857509" y="589449"/>
                </a:lnTo>
                <a:lnTo>
                  <a:pt x="2857509" y="77420"/>
                </a:lnTo>
                <a:lnTo>
                  <a:pt x="77420" y="77420"/>
                </a:lnTo>
                <a:lnTo>
                  <a:pt x="77420" y="1839870"/>
                </a:lnTo>
                <a:lnTo>
                  <a:pt x="558033" y="1839870"/>
                </a:lnTo>
                <a:lnTo>
                  <a:pt x="558033" y="1917290"/>
                </a:lnTo>
                <a:lnTo>
                  <a:pt x="0" y="191729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62455" y="2781348"/>
            <a:ext cx="280198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spc="300" dirty="0" err="1">
                <a:solidFill>
                  <a:schemeClr val="bg1"/>
                </a:solidFill>
                <a:effectLst>
                  <a:outerShdw blurRad="1397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gency FB" panose="020B0503020202020204" pitchFamily="34" charset="0"/>
                <a:ea typeface="Roboto Black" panose="02000000000000000000" pitchFamily="2" charset="0"/>
                <a:cs typeface="Roboto Black" panose="02000000000000000000" pitchFamily="2" charset="0"/>
              </a:rPr>
              <a:t>Handeling</a:t>
            </a:r>
            <a:r>
              <a:rPr lang="en-IN" sz="4000" b="1" spc="300" dirty="0">
                <a:solidFill>
                  <a:schemeClr val="bg1"/>
                </a:solidFill>
                <a:effectLst>
                  <a:outerShdw blurRad="1397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gency FB" panose="020B0503020202020204" pitchFamily="34" charset="0"/>
                <a:ea typeface="Roboto Black" panose="02000000000000000000" pitchFamily="2" charset="0"/>
                <a:cs typeface="Roboto Black" panose="02000000000000000000" pitchFamily="2" charset="0"/>
              </a:rPr>
              <a:t> Datasets</a:t>
            </a:r>
            <a:endParaRPr lang="en-IN" sz="4000" b="1" spc="300" dirty="0">
              <a:solidFill>
                <a:schemeClr val="bg1"/>
              </a:solidFill>
              <a:effectLst>
                <a:outerShdw blurRad="139700" dist="38100" dir="2700000" algn="tl" rotWithShape="0">
                  <a:prstClr val="black">
                    <a:alpha val="40000"/>
                  </a:prstClr>
                </a:outerShdw>
              </a:effectLst>
              <a:latin typeface="Agency FB" panose="020B0503020202020204" pitchFamily="34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53445" y="249502"/>
            <a:ext cx="1741288" cy="567992"/>
            <a:chOff x="97655" y="165096"/>
            <a:chExt cx="1741288" cy="567992"/>
          </a:xfrm>
        </p:grpSpPr>
        <p:sp>
          <p:nvSpPr>
            <p:cNvPr id="15" name="Rectangle 14"/>
            <p:cNvSpPr/>
            <p:nvPr/>
          </p:nvSpPr>
          <p:spPr>
            <a:xfrm>
              <a:off x="97655" y="165096"/>
              <a:ext cx="140180" cy="54569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9615" y="187398"/>
              <a:ext cx="1519328" cy="545690"/>
            </a:xfrm>
            <a:prstGeom prst="rect">
              <a:avLst/>
            </a:prstGeom>
          </p:spPr>
        </p:pic>
      </p:grpSp>
      <p:pic>
        <p:nvPicPr>
          <p:cNvPr id="17" name="Picture 1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5903" y="406654"/>
            <a:ext cx="3478993" cy="232758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4941" y="3732989"/>
            <a:ext cx="3478993" cy="252142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0260" y="3244334"/>
            <a:ext cx="2580996" cy="3062023"/>
          </a:xfrm>
          <a:prstGeom prst="rect">
            <a:avLst/>
          </a:prstGeom>
        </p:spPr>
      </p:pic>
      <p:cxnSp>
        <p:nvCxnSpPr>
          <p:cNvPr id="23" name="Straight Arrow Connector 22"/>
          <p:cNvCxnSpPr/>
          <p:nvPr/>
        </p:nvCxnSpPr>
        <p:spPr>
          <a:xfrm flipH="1">
            <a:off x="5253916" y="2757792"/>
            <a:ext cx="732430" cy="975197"/>
          </a:xfrm>
          <a:prstGeom prst="straightConnector1">
            <a:avLst/>
          </a:prstGeom>
          <a:ln w="635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7524751" y="4516039"/>
            <a:ext cx="1268109" cy="0"/>
          </a:xfrm>
          <a:prstGeom prst="straightConnector1">
            <a:avLst/>
          </a:prstGeom>
          <a:ln w="635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7195898" y="2745870"/>
            <a:ext cx="1596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Raw CSV</a:t>
            </a:r>
            <a:endParaRPr lang="en-US" b="1" dirty="0"/>
          </a:p>
        </p:txBody>
      </p:sp>
      <p:sp>
        <p:nvSpPr>
          <p:cNvPr id="29" name="TextBox 28"/>
          <p:cNvSpPr txBox="1"/>
          <p:nvPr/>
        </p:nvSpPr>
        <p:spPr>
          <a:xfrm>
            <a:off x="5052259" y="6306357"/>
            <a:ext cx="1596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err="1"/>
              <a:t>GeoPandas</a:t>
            </a:r>
            <a:endParaRPr lang="en-US" b="1" dirty="0"/>
          </a:p>
        </p:txBody>
      </p:sp>
      <p:sp>
        <p:nvSpPr>
          <p:cNvPr id="30" name="TextBox 29"/>
          <p:cNvSpPr txBox="1"/>
          <p:nvPr/>
        </p:nvSpPr>
        <p:spPr>
          <a:xfrm>
            <a:off x="10034294" y="6356903"/>
            <a:ext cx="1596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KML</a:t>
            </a:r>
            <a:endParaRPr lang="en-GB" b="1" dirty="0"/>
          </a:p>
        </p:txBody>
      </p:sp>
    </p:spTree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  <a:alpha val="6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-400049" y="0"/>
            <a:ext cx="3977639" cy="6872068"/>
            <a:chOff x="-377614" y="0"/>
            <a:chExt cx="3999695" cy="6858000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1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backgroundRemoval t="0" b="100000" l="9896" r="89974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77614" y="0"/>
              <a:ext cx="3999695" cy="6858000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rgbClr val="D9C3A5">
                  <a:tint val="50000"/>
                  <a:satMod val="18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33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-58503" y="0"/>
              <a:ext cx="3474939" cy="6858000"/>
            </a:xfrm>
            <a:prstGeom prst="rect">
              <a:avLst/>
            </a:prstGeom>
          </p:spPr>
        </p:pic>
      </p:grpSp>
      <p:sp>
        <p:nvSpPr>
          <p:cNvPr id="14" name="Freeform: Shape 13"/>
          <p:cNvSpPr/>
          <p:nvPr/>
        </p:nvSpPr>
        <p:spPr>
          <a:xfrm>
            <a:off x="122720" y="2580155"/>
            <a:ext cx="3036305" cy="1725826"/>
          </a:xfrm>
          <a:custGeom>
            <a:avLst/>
            <a:gdLst>
              <a:gd name="connsiteX0" fmla="*/ 0 w 2934929"/>
              <a:gd name="connsiteY0" fmla="*/ 0 h 1917290"/>
              <a:gd name="connsiteX1" fmla="*/ 2934929 w 2934929"/>
              <a:gd name="connsiteY1" fmla="*/ 0 h 1917290"/>
              <a:gd name="connsiteX2" fmla="*/ 2934929 w 2934929"/>
              <a:gd name="connsiteY2" fmla="*/ 589449 h 1917290"/>
              <a:gd name="connsiteX3" fmla="*/ 2857509 w 2934929"/>
              <a:gd name="connsiteY3" fmla="*/ 589449 h 1917290"/>
              <a:gd name="connsiteX4" fmla="*/ 2857509 w 2934929"/>
              <a:gd name="connsiteY4" fmla="*/ 77420 h 1917290"/>
              <a:gd name="connsiteX5" fmla="*/ 77420 w 2934929"/>
              <a:gd name="connsiteY5" fmla="*/ 77420 h 1917290"/>
              <a:gd name="connsiteX6" fmla="*/ 77420 w 2934929"/>
              <a:gd name="connsiteY6" fmla="*/ 1839870 h 1917290"/>
              <a:gd name="connsiteX7" fmla="*/ 558033 w 2934929"/>
              <a:gd name="connsiteY7" fmla="*/ 1839870 h 1917290"/>
              <a:gd name="connsiteX8" fmla="*/ 558033 w 2934929"/>
              <a:gd name="connsiteY8" fmla="*/ 1917290 h 1917290"/>
              <a:gd name="connsiteX9" fmla="*/ 0 w 2934929"/>
              <a:gd name="connsiteY9" fmla="*/ 1917290 h 1917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34929" h="1917290">
                <a:moveTo>
                  <a:pt x="0" y="0"/>
                </a:moveTo>
                <a:lnTo>
                  <a:pt x="2934929" y="0"/>
                </a:lnTo>
                <a:lnTo>
                  <a:pt x="2934929" y="589449"/>
                </a:lnTo>
                <a:lnTo>
                  <a:pt x="2857509" y="589449"/>
                </a:lnTo>
                <a:lnTo>
                  <a:pt x="2857509" y="77420"/>
                </a:lnTo>
                <a:lnTo>
                  <a:pt x="77420" y="77420"/>
                </a:lnTo>
                <a:lnTo>
                  <a:pt x="77420" y="1839870"/>
                </a:lnTo>
                <a:lnTo>
                  <a:pt x="558033" y="1839870"/>
                </a:lnTo>
                <a:lnTo>
                  <a:pt x="558033" y="1917290"/>
                </a:lnTo>
                <a:lnTo>
                  <a:pt x="0" y="191729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02375" y="3089125"/>
            <a:ext cx="29707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spc="300" dirty="0">
                <a:solidFill>
                  <a:schemeClr val="bg1"/>
                </a:solidFill>
                <a:effectLst>
                  <a:outerShdw blurRad="1397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gency FB" panose="020B0503020202020204" pitchFamily="34" charset="0"/>
                <a:ea typeface="Roboto Black" panose="02000000000000000000" pitchFamily="2" charset="0"/>
                <a:cs typeface="Roboto Black" panose="02000000000000000000" pitchFamily="2" charset="0"/>
              </a:rPr>
              <a:t>Robustness</a:t>
            </a:r>
            <a:endParaRPr lang="en-IN" sz="4000" b="1" spc="300" dirty="0">
              <a:solidFill>
                <a:schemeClr val="bg1"/>
              </a:solidFill>
              <a:effectLst>
                <a:outerShdw blurRad="139700" dist="38100" dir="2700000" algn="tl" rotWithShape="0">
                  <a:prstClr val="black">
                    <a:alpha val="40000"/>
                  </a:prstClr>
                </a:outerShdw>
              </a:effectLst>
              <a:latin typeface="Agency FB" panose="020B0503020202020204" pitchFamily="34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53445" y="249502"/>
            <a:ext cx="1741288" cy="567992"/>
            <a:chOff x="97655" y="165096"/>
            <a:chExt cx="1741288" cy="567992"/>
          </a:xfrm>
        </p:grpSpPr>
        <p:sp>
          <p:nvSpPr>
            <p:cNvPr id="15" name="Rectangle 14"/>
            <p:cNvSpPr/>
            <p:nvPr/>
          </p:nvSpPr>
          <p:spPr>
            <a:xfrm>
              <a:off x="97655" y="165096"/>
              <a:ext cx="140180" cy="54569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9615" y="187398"/>
              <a:ext cx="1519328" cy="545690"/>
            </a:xfrm>
            <a:prstGeom prst="rect">
              <a:avLst/>
            </a:prstGeom>
          </p:spPr>
        </p:pic>
      </p:grpSp>
      <p:sp>
        <p:nvSpPr>
          <p:cNvPr id="12" name="TextBox 11"/>
          <p:cNvSpPr txBox="1"/>
          <p:nvPr/>
        </p:nvSpPr>
        <p:spPr>
          <a:xfrm>
            <a:off x="5916455" y="1226773"/>
            <a:ext cx="363364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latin typeface="Agency FB" panose="020B0503020202020204" pitchFamily="34" charset="0"/>
              </a:rPr>
              <a:t>Handle </a:t>
            </a:r>
            <a:r>
              <a:rPr lang="en-US" sz="4400" dirty="0">
                <a:solidFill>
                  <a:srgbClr val="FF0000"/>
                </a:solidFill>
                <a:latin typeface="Agency FB" panose="020B0503020202020204" pitchFamily="34" charset="0"/>
              </a:rPr>
              <a:t>Any </a:t>
            </a:r>
            <a:r>
              <a:rPr lang="en-US" sz="4400" dirty="0">
                <a:latin typeface="Agency FB" panose="020B0503020202020204" pitchFamily="34" charset="0"/>
              </a:rPr>
              <a:t>Input Type </a:t>
            </a:r>
            <a:endParaRPr lang="en-US" sz="4400" dirty="0">
              <a:latin typeface="Agency FB" panose="020B0503020202020204" pitchFamily="34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10214102" y="4952292"/>
            <a:ext cx="1129439" cy="49385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 dirty="0">
              <a:solidFill>
                <a:schemeClr val="tx1"/>
              </a:solidFill>
              <a:latin typeface="Agency FB" panose="020B0503020202020204" pitchFamily="34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6216550" y="5025425"/>
            <a:ext cx="1129439" cy="49385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 dirty="0">
              <a:solidFill>
                <a:schemeClr val="tx1"/>
              </a:solidFill>
              <a:latin typeface="Agency FB" panose="020B0503020202020204" pitchFamily="34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8184084" y="4969193"/>
            <a:ext cx="1199822" cy="52969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 dirty="0">
              <a:solidFill>
                <a:schemeClr val="tx1"/>
              </a:solidFill>
              <a:latin typeface="Agency FB" panose="020B0503020202020204" pitchFamily="34" charset="0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3993438" y="4952291"/>
            <a:ext cx="1129439" cy="493854"/>
            <a:chOff x="4111226" y="4039786"/>
            <a:chExt cx="1129439" cy="493854"/>
          </a:xfrm>
        </p:grpSpPr>
        <p:sp>
          <p:nvSpPr>
            <p:cNvPr id="22" name="Rectangle 21"/>
            <p:cNvSpPr/>
            <p:nvPr/>
          </p:nvSpPr>
          <p:spPr>
            <a:xfrm>
              <a:off x="4111226" y="4039786"/>
              <a:ext cx="1129439" cy="4938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b="1" dirty="0">
                <a:solidFill>
                  <a:schemeClr val="tx1"/>
                </a:solidFill>
                <a:latin typeface="Agency FB" panose="020B0503020202020204" pitchFamily="34" charset="0"/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4421497" y="4052866"/>
              <a:ext cx="564578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2400" dirty="0">
                  <a:solidFill>
                    <a:srgbClr val="FF0000"/>
                  </a:solidFill>
                  <a:latin typeface="Agency FB" panose="020B0503020202020204" pitchFamily="34" charset="0"/>
                </a:rPr>
                <a:t>CSV</a:t>
              </a:r>
              <a:endParaRPr lang="en-US" sz="2400" dirty="0">
                <a:solidFill>
                  <a:srgbClr val="FF0000"/>
                </a:solidFill>
                <a:latin typeface="Agency FB" panose="020B0503020202020204" pitchFamily="34" charset="0"/>
              </a:endParaRPr>
            </a:p>
          </p:txBody>
        </p:sp>
      </p:grpSp>
      <p:sp>
        <p:nvSpPr>
          <p:cNvPr id="18" name="Rectangle 17"/>
          <p:cNvSpPr/>
          <p:nvPr/>
        </p:nvSpPr>
        <p:spPr>
          <a:xfrm>
            <a:off x="6504471" y="5025425"/>
            <a:ext cx="5613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solidFill>
                  <a:srgbClr val="FF0000"/>
                </a:solidFill>
                <a:latin typeface="Agency FB" panose="020B0503020202020204" pitchFamily="34" charset="0"/>
              </a:rPr>
              <a:t>KML</a:t>
            </a:r>
            <a:endParaRPr lang="en-US" sz="2400" dirty="0">
              <a:solidFill>
                <a:srgbClr val="FF0000"/>
              </a:solidFill>
              <a:latin typeface="Agency FB" panose="020B0503020202020204" pitchFamily="34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8159516" y="4984481"/>
            <a:ext cx="124895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err="1">
                <a:solidFill>
                  <a:srgbClr val="FF0000"/>
                </a:solidFill>
                <a:latin typeface="Agency FB" panose="020B0503020202020204" pitchFamily="34" charset="0"/>
              </a:rPr>
              <a:t>ShapeFile</a:t>
            </a:r>
            <a:endParaRPr lang="en-US" sz="2400" dirty="0">
              <a:solidFill>
                <a:srgbClr val="FF0000"/>
              </a:solidFill>
              <a:latin typeface="Agency FB" panose="020B0503020202020204" pitchFamily="34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10271310" y="4984480"/>
            <a:ext cx="101502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 err="1">
                <a:solidFill>
                  <a:srgbClr val="FF0000"/>
                </a:solidFill>
                <a:latin typeface="Agency FB" panose="020B0503020202020204" pitchFamily="34" charset="0"/>
              </a:rPr>
              <a:t>GeoJson</a:t>
            </a:r>
            <a:endParaRPr lang="en-US" sz="2400" dirty="0">
              <a:solidFill>
                <a:srgbClr val="FF0000"/>
              </a:solidFill>
              <a:latin typeface="Agency FB" panose="020B050302020202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5763" y="3830475"/>
            <a:ext cx="951012" cy="951012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4084" y="3830475"/>
            <a:ext cx="951012" cy="951012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1310" y="3716488"/>
            <a:ext cx="1083470" cy="1083470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7917" y="3716488"/>
            <a:ext cx="1081832" cy="1136171"/>
          </a:xfrm>
          <a:prstGeom prst="rect">
            <a:avLst/>
          </a:prstGeom>
        </p:spPr>
      </p:pic>
      <p:cxnSp>
        <p:nvCxnSpPr>
          <p:cNvPr id="47" name="Straight Arrow Connector 46"/>
          <p:cNvCxnSpPr>
            <a:stCxn id="12" idx="2"/>
          </p:cNvCxnSpPr>
          <p:nvPr/>
        </p:nvCxnSpPr>
        <p:spPr>
          <a:xfrm flipH="1">
            <a:off x="4820974" y="2673323"/>
            <a:ext cx="2912302" cy="816918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stCxn id="12" idx="2"/>
          </p:cNvCxnSpPr>
          <p:nvPr/>
        </p:nvCxnSpPr>
        <p:spPr>
          <a:xfrm flipH="1">
            <a:off x="6913046" y="2673323"/>
            <a:ext cx="820230" cy="110440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12" idx="2"/>
          </p:cNvCxnSpPr>
          <p:nvPr/>
        </p:nvCxnSpPr>
        <p:spPr>
          <a:xfrm>
            <a:off x="7733276" y="2673323"/>
            <a:ext cx="879001" cy="1030687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12" idx="2"/>
          </p:cNvCxnSpPr>
          <p:nvPr/>
        </p:nvCxnSpPr>
        <p:spPr>
          <a:xfrm>
            <a:off x="7733276" y="2673323"/>
            <a:ext cx="2912302" cy="860468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  <a:alpha val="6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-400049" y="0"/>
            <a:ext cx="3977639" cy="6872068"/>
            <a:chOff x="-377614" y="0"/>
            <a:chExt cx="3999695" cy="6858000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1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backgroundRemoval t="0" b="100000" l="9896" r="89974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77614" y="0"/>
              <a:ext cx="3999695" cy="6858000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rgbClr val="D9C3A5">
                  <a:tint val="50000"/>
                  <a:satMod val="18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33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-58503" y="0"/>
              <a:ext cx="3474939" cy="6858000"/>
            </a:xfrm>
            <a:prstGeom prst="rect">
              <a:avLst/>
            </a:prstGeom>
          </p:spPr>
        </p:pic>
      </p:grpSp>
      <p:sp>
        <p:nvSpPr>
          <p:cNvPr id="14" name="Freeform: Shape 13"/>
          <p:cNvSpPr/>
          <p:nvPr/>
        </p:nvSpPr>
        <p:spPr>
          <a:xfrm>
            <a:off x="122720" y="2580155"/>
            <a:ext cx="3036305" cy="1725826"/>
          </a:xfrm>
          <a:custGeom>
            <a:avLst/>
            <a:gdLst>
              <a:gd name="connsiteX0" fmla="*/ 0 w 2934929"/>
              <a:gd name="connsiteY0" fmla="*/ 0 h 1917290"/>
              <a:gd name="connsiteX1" fmla="*/ 2934929 w 2934929"/>
              <a:gd name="connsiteY1" fmla="*/ 0 h 1917290"/>
              <a:gd name="connsiteX2" fmla="*/ 2934929 w 2934929"/>
              <a:gd name="connsiteY2" fmla="*/ 589449 h 1917290"/>
              <a:gd name="connsiteX3" fmla="*/ 2857509 w 2934929"/>
              <a:gd name="connsiteY3" fmla="*/ 589449 h 1917290"/>
              <a:gd name="connsiteX4" fmla="*/ 2857509 w 2934929"/>
              <a:gd name="connsiteY4" fmla="*/ 77420 h 1917290"/>
              <a:gd name="connsiteX5" fmla="*/ 77420 w 2934929"/>
              <a:gd name="connsiteY5" fmla="*/ 77420 h 1917290"/>
              <a:gd name="connsiteX6" fmla="*/ 77420 w 2934929"/>
              <a:gd name="connsiteY6" fmla="*/ 1839870 h 1917290"/>
              <a:gd name="connsiteX7" fmla="*/ 558033 w 2934929"/>
              <a:gd name="connsiteY7" fmla="*/ 1839870 h 1917290"/>
              <a:gd name="connsiteX8" fmla="*/ 558033 w 2934929"/>
              <a:gd name="connsiteY8" fmla="*/ 1917290 h 1917290"/>
              <a:gd name="connsiteX9" fmla="*/ 0 w 2934929"/>
              <a:gd name="connsiteY9" fmla="*/ 1917290 h 1917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34929" h="1917290">
                <a:moveTo>
                  <a:pt x="0" y="0"/>
                </a:moveTo>
                <a:lnTo>
                  <a:pt x="2934929" y="0"/>
                </a:lnTo>
                <a:lnTo>
                  <a:pt x="2934929" y="589449"/>
                </a:lnTo>
                <a:lnTo>
                  <a:pt x="2857509" y="589449"/>
                </a:lnTo>
                <a:lnTo>
                  <a:pt x="2857509" y="77420"/>
                </a:lnTo>
                <a:lnTo>
                  <a:pt x="77420" y="77420"/>
                </a:lnTo>
                <a:lnTo>
                  <a:pt x="77420" y="1839870"/>
                </a:lnTo>
                <a:lnTo>
                  <a:pt x="558033" y="1839870"/>
                </a:lnTo>
                <a:lnTo>
                  <a:pt x="558033" y="1917290"/>
                </a:lnTo>
                <a:lnTo>
                  <a:pt x="0" y="191729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53445" y="249502"/>
            <a:ext cx="1741288" cy="567992"/>
            <a:chOff x="97655" y="165096"/>
            <a:chExt cx="1741288" cy="567992"/>
          </a:xfrm>
        </p:grpSpPr>
        <p:sp>
          <p:nvSpPr>
            <p:cNvPr id="15" name="Rectangle 14"/>
            <p:cNvSpPr/>
            <p:nvPr/>
          </p:nvSpPr>
          <p:spPr>
            <a:xfrm>
              <a:off x="97655" y="165096"/>
              <a:ext cx="140180" cy="54569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9615" y="187398"/>
              <a:ext cx="1519328" cy="545690"/>
            </a:xfrm>
            <a:prstGeom prst="rect">
              <a:avLst/>
            </a:prstGeom>
          </p:spPr>
        </p:pic>
      </p:grpSp>
      <p:grpSp>
        <p:nvGrpSpPr>
          <p:cNvPr id="11" name="Group 10"/>
          <p:cNvGrpSpPr/>
          <p:nvPr/>
        </p:nvGrpSpPr>
        <p:grpSpPr>
          <a:xfrm>
            <a:off x="4237462" y="2340036"/>
            <a:ext cx="5366068" cy="5077460"/>
            <a:chOff x="1703438" y="1041036"/>
            <a:chExt cx="7169350" cy="5077460"/>
          </a:xfrm>
        </p:grpSpPr>
        <p:sp>
          <p:nvSpPr>
            <p:cNvPr id="13" name="Rectangle 12"/>
            <p:cNvSpPr/>
            <p:nvPr/>
          </p:nvSpPr>
          <p:spPr>
            <a:xfrm>
              <a:off x="1703438" y="2241521"/>
              <a:ext cx="184731" cy="76944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en-IN" sz="4400" dirty="0">
                <a:effectLst>
                  <a:outerShdw blurRad="1397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3737484" y="1041036"/>
              <a:ext cx="5135304" cy="50774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" altLang="en-IN" sz="5400" spc="300" dirty="0">
                  <a:latin typeface="Agency FB" panose="020B0503020202020204" pitchFamily="34" charset="0"/>
                  <a:ea typeface="Roboto Black" panose="02000000000000000000" pitchFamily="2" charset="0"/>
                  <a:cs typeface="Roboto Black" panose="02000000000000000000" pitchFamily="2" charset="0"/>
                </a:rPr>
                <a:t>Now lets jump into the notebook and see the code!!</a:t>
              </a:r>
              <a:endParaRPr lang="" altLang="en-IN" sz="5400" spc="300" dirty="0">
                <a:latin typeface="Agency FB" panose="020B0503020202020204" pitchFamily="34" charset="0"/>
                <a:ea typeface="Roboto Black" panose="02000000000000000000" pitchFamily="2" charset="0"/>
                <a:cs typeface="Roboto Black" panose="02000000000000000000" pitchFamily="2" charset="0"/>
              </a:endParaRP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216485" y="3112208"/>
            <a:ext cx="294254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300" b="1" spc="300" dirty="0">
                <a:solidFill>
                  <a:schemeClr val="bg1"/>
                </a:solidFill>
                <a:effectLst>
                  <a:outerShdw blurRad="1397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gency FB" panose="020B0503020202020204" pitchFamily="34" charset="0"/>
                <a:ea typeface="Roboto Black" panose="02000000000000000000" pitchFamily="2" charset="0"/>
                <a:cs typeface="Roboto Black" panose="02000000000000000000" pitchFamily="2" charset="0"/>
              </a:rPr>
              <a:t>KUET_MANJARO</a:t>
            </a:r>
            <a:endParaRPr lang="en-IN" sz="3300" b="1" spc="300" dirty="0">
              <a:solidFill>
                <a:schemeClr val="bg1"/>
              </a:solidFill>
              <a:effectLst>
                <a:outerShdw blurRad="139700" dist="38100" dir="2700000" algn="tl" rotWithShape="0">
                  <a:prstClr val="black">
                    <a:alpha val="40000"/>
                  </a:prstClr>
                </a:outerShdw>
              </a:effectLst>
              <a:latin typeface="Agency FB" panose="020B0503020202020204" pitchFamily="34" charset="0"/>
              <a:ea typeface="Roboto Black" panose="02000000000000000000" pitchFamily="2" charset="0"/>
              <a:cs typeface="Roboto Black" panose="02000000000000000000" pitchFamily="2" charset="0"/>
            </a:endParaRPr>
          </a:p>
        </p:txBody>
      </p:sp>
    </p:spTree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821</Words>
  <Application>WPS Presentation</Application>
  <PresentationFormat>Widescreen</PresentationFormat>
  <Paragraphs>80</Paragraphs>
  <Slides>7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21" baseType="lpstr">
      <vt:lpstr>Arial</vt:lpstr>
      <vt:lpstr>SimSun</vt:lpstr>
      <vt:lpstr>Wingdings</vt:lpstr>
      <vt:lpstr>Agency FB</vt:lpstr>
      <vt:lpstr>PT Sans</vt:lpstr>
      <vt:lpstr>Roboto Black</vt:lpstr>
      <vt:lpstr>Arial Black</vt:lpstr>
      <vt:lpstr>Open Sans Condensed</vt:lpstr>
      <vt:lpstr>Calibri</vt:lpstr>
      <vt:lpstr>微软雅黑</vt:lpstr>
      <vt:lpstr>Arial Unicode MS</vt:lpstr>
      <vt:lpstr>Calibri Light</vt:lpstr>
      <vt:lpstr>JejuGothic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fahim islam anik</dc:creator>
  <cp:lastModifiedBy>insane</cp:lastModifiedBy>
  <cp:revision>144</cp:revision>
  <dcterms:created xsi:type="dcterms:W3CDTF">2020-06-20T12:52:00Z</dcterms:created>
  <dcterms:modified xsi:type="dcterms:W3CDTF">2020-06-20T12:52:00Z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1033-11.1.0.9522</vt:lpwstr>
  </property>
</Properties>
</file>